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15"/>
  </p:notesMasterIdLst>
  <p:sldIdLst>
    <p:sldId id="256" r:id="rId2"/>
    <p:sldId id="331" r:id="rId3"/>
    <p:sldId id="335" r:id="rId4"/>
    <p:sldId id="336" r:id="rId5"/>
    <p:sldId id="337" r:id="rId6"/>
    <p:sldId id="338" r:id="rId7"/>
    <p:sldId id="341" r:id="rId8"/>
    <p:sldId id="345" r:id="rId9"/>
    <p:sldId id="340" r:id="rId10"/>
    <p:sldId id="342" r:id="rId11"/>
    <p:sldId id="343" r:id="rId12"/>
    <p:sldId id="344" r:id="rId13"/>
    <p:sldId id="33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A6"/>
    <a:srgbClr val="FF7C80"/>
    <a:srgbClr val="FEF3CD"/>
    <a:srgbClr val="FDBADC"/>
    <a:srgbClr val="2756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92" autoAdjust="0"/>
    <p:restoredTop sz="94620" autoAdjust="0"/>
  </p:normalViewPr>
  <p:slideViewPr>
    <p:cSldViewPr snapToGrid="0">
      <p:cViewPr varScale="1">
        <p:scale>
          <a:sx n="106" d="100"/>
          <a:sy n="106" d="100"/>
        </p:scale>
        <p:origin x="52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EC41A-58B7-4E11-B361-EBC4E7909055}" type="datetimeFigureOut">
              <a:rPr lang="fr-FR" smtClean="0"/>
              <a:t>30/11/2022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5AFDD-B91A-45E5-8D95-C2F22C9476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2498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25AFDD-B91A-45E5-8D95-C2F22C9476ED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9173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e de titre - Vers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405A067-B49C-4F11-A938-80BC29FEEB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94290"/>
            <a:ext cx="4076700" cy="279082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C5A9449-A06C-4EA1-A540-CB2DC3C493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308" y="2418921"/>
            <a:ext cx="314325" cy="4286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A9A26A8-F041-4097-AF69-174D33070FC9}"/>
              </a:ext>
            </a:extLst>
          </p:cNvPr>
          <p:cNvSpPr/>
          <p:nvPr userDrawn="1"/>
        </p:nvSpPr>
        <p:spPr>
          <a:xfrm>
            <a:off x="0" y="5994603"/>
            <a:ext cx="12192000" cy="864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BF5AA71-3F4D-4E9E-BA5E-688B6C5A5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1843" y="2323859"/>
            <a:ext cx="9144000" cy="105770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>
              <a:buFontTx/>
              <a:buNone/>
              <a:defRPr sz="36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4FC2D0F-6FA4-4470-9D28-7A04906292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1843" y="3191097"/>
            <a:ext cx="9144000" cy="65492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27566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  <p:pic>
        <p:nvPicPr>
          <p:cNvPr id="3" name="Image 2" descr="Une image contenant dessin, signe&#10;&#10;Description générée automatiquement">
            <a:extLst>
              <a:ext uri="{FF2B5EF4-FFF2-40B4-BE49-F238E27FC236}">
                <a16:creationId xmlns:a16="http://schemas.microsoft.com/office/drawing/2014/main" id="{D18E85FD-4D63-460A-8FAE-B85C5520CB8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843" y="5628463"/>
            <a:ext cx="2286000" cy="89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55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8429" y="365132"/>
            <a:ext cx="1755371" cy="5811839"/>
          </a:xfrm>
          <a:prstGeom prst="rect">
            <a:avLst/>
          </a:prstGeom>
        </p:spPr>
        <p:txBody>
          <a:bodyPr vert="eaVert"/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10" y="365132"/>
            <a:ext cx="8241047" cy="581183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0C85A8C-AE66-4CB1-AC77-8A0677F197D5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 rot="5400000">
            <a:off x="6626017" y="2818371"/>
            <a:ext cx="5811839" cy="9053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27566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318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- Version 2">
    <p:bg>
      <p:bgPr>
        <a:solidFill>
          <a:srgbClr val="00A3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48F33C8C-4663-47F8-AAC2-AA7669DF27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852" y="1272218"/>
            <a:ext cx="1546667" cy="41777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405A067-B49C-4F11-A938-80BC29FEEB6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" y="2837638"/>
            <a:ext cx="4076190" cy="279047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C5A9449-A06C-4EA1-A540-CB2DC3C4934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315" y="2825325"/>
            <a:ext cx="314286" cy="4285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A9A26A8-F041-4097-AF69-174D33070FC9}"/>
              </a:ext>
            </a:extLst>
          </p:cNvPr>
          <p:cNvSpPr/>
          <p:nvPr userDrawn="1"/>
        </p:nvSpPr>
        <p:spPr>
          <a:xfrm>
            <a:off x="0" y="5994603"/>
            <a:ext cx="12192000" cy="864524"/>
          </a:xfrm>
          <a:prstGeom prst="rect">
            <a:avLst/>
          </a:prstGeom>
          <a:solidFill>
            <a:srgbClr val="00A3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BF5AA71-3F4D-4E9E-BA5E-688B6C5A5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1843" y="2767207"/>
            <a:ext cx="9144000" cy="105770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>
              <a:buFontTx/>
              <a:buNone/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4FC2D0F-6FA4-4470-9D28-7A04906292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1843" y="3634445"/>
            <a:ext cx="9144000" cy="65492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27566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644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2336" y="1747095"/>
            <a:ext cx="9724504" cy="4009911"/>
          </a:xfrm>
          <a:prstGeom prst="rect">
            <a:avLst/>
          </a:prstGeom>
        </p:spPr>
        <p:txBody>
          <a:bodyPr/>
          <a:lstStyle>
            <a:lvl1pPr>
              <a:defRPr sz="2400" b="0"/>
            </a:lvl1pPr>
            <a:lvl2pPr>
              <a:defRPr sz="2200"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40F9627-3E1A-4004-ABFB-AFCBC126E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192" y="149638"/>
            <a:ext cx="10216343" cy="88825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0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A145E71-E6DC-460B-BD9E-537A5B24AA29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1122336" y="858842"/>
            <a:ext cx="9837199" cy="6790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27566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0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2336" y="1537860"/>
            <a:ext cx="4401589" cy="4351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5996" y="1537860"/>
            <a:ext cx="4401589" cy="4351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F91C4CC-48F8-459E-8260-CB6FFD7E8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192" y="149638"/>
            <a:ext cx="10216343" cy="88825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0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FD9EB01-BC37-475E-8D86-8ADA8009556E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1122336" y="858842"/>
            <a:ext cx="9837199" cy="6790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27566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437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2336" y="1537860"/>
            <a:ext cx="4330297" cy="81759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2336" y="2355454"/>
            <a:ext cx="4330297" cy="336939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4140" y="1537860"/>
            <a:ext cx="4351624" cy="81759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4140" y="2355454"/>
            <a:ext cx="4351624" cy="336939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F8A4CBC-A3CA-47B3-81F3-C727E0427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192" y="149638"/>
            <a:ext cx="10216343" cy="88825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0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B1D175C3-B714-432E-8A1F-D0A82822D0D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1122336" y="858842"/>
            <a:ext cx="9837199" cy="6790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27566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2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31F39E2-47D4-4E2A-8889-FBAB04A15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192" y="149638"/>
            <a:ext cx="10216343" cy="88825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0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346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604" y="581891"/>
            <a:ext cx="4109957" cy="91024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581891"/>
            <a:ext cx="6172200" cy="506245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A161D90-8CEB-43C5-B5C5-E16450DD9099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1112060" y="1492139"/>
            <a:ext cx="3740501" cy="11014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27566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B498EB6-14FF-4794-BB07-42C86721F093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112060" y="2593571"/>
            <a:ext cx="3740501" cy="30507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48144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581894"/>
            <a:ext cx="6172200" cy="503751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34FCCB7-9322-4303-8EEA-24D510DAF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604" y="581891"/>
            <a:ext cx="4109957" cy="91024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902AEB53-71C1-4969-9341-68037EF54F3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1112060" y="1492139"/>
            <a:ext cx="3740501" cy="11014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27566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8FA8FB2-CADF-4B7B-9982-D532987D5500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112060" y="2593571"/>
            <a:ext cx="3740501" cy="30507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895553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660" y="1424048"/>
            <a:ext cx="9713421" cy="4413334"/>
          </a:xfrm>
          <a:prstGeom prst="rect">
            <a:avLst/>
          </a:prstGeom>
        </p:spPr>
        <p:txBody>
          <a:bodyPr vert="eaVert"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40E54DF-C1EA-4882-A6F1-99592839E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192" y="149638"/>
            <a:ext cx="10216343" cy="88825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0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81A144AD-A97F-4337-A396-D74ADA0CB30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1122336" y="858842"/>
            <a:ext cx="9837199" cy="6790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275662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5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83984AF6-CFFF-410E-AD4D-4FAE1D461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65405"/>
          </a:xfrm>
          <a:prstGeom prst="rect">
            <a:avLst/>
          </a:prstGeom>
        </p:spPr>
        <p:txBody>
          <a:bodyPr vert="horz" lIns="0" tIns="4680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D6F15B8-BCC4-4139-B523-9F37938B7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424045"/>
            <a:ext cx="7886700" cy="2004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85EF67C-DB3C-4ADC-829F-14D87A8664F8}"/>
              </a:ext>
            </a:extLst>
          </p:cNvPr>
          <p:cNvSpPr txBox="1"/>
          <p:nvPr userDrawn="1"/>
        </p:nvSpPr>
        <p:spPr>
          <a:xfrm>
            <a:off x="9923119" y="6337738"/>
            <a:ext cx="20889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dirty="0">
                <a:solidFill>
                  <a:srgbClr val="00A3A6"/>
                </a:solidFill>
                <a:latin typeface="Raleway" panose="020B0503030101060003" pitchFamily="34" charset="0"/>
              </a:rPr>
              <a:t>p. </a:t>
            </a:r>
            <a:fld id="{10B4F56D-375A-4CA4-ABA3-E73F3ECBB440}" type="slidenum">
              <a:rPr lang="fr-FR" sz="1200" b="0" smtClean="0">
                <a:solidFill>
                  <a:srgbClr val="00A3A6"/>
                </a:solidFill>
                <a:latin typeface="Raleway" panose="020B0503030101060003" pitchFamily="34" charset="0"/>
              </a:rPr>
              <a:pPr algn="r"/>
              <a:t>‹N°›</a:t>
            </a:fld>
            <a:endParaRPr lang="fr-FR" sz="1200" b="0" dirty="0">
              <a:solidFill>
                <a:srgbClr val="00A3A6"/>
              </a:solidFill>
              <a:latin typeface="Raleway" panose="020B0503030101060003" pitchFamily="34" charset="0"/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C31A273F-8B3B-4FFA-A6A7-5A556F5FD6D4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76187"/>
            <a:ext cx="200025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30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73" r:id="rId2"/>
    <p:sldLayoutId id="2147483662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  <p:sldLayoutId id="2147483671" r:id="rId10"/>
  </p:sldLayoutIdLst>
  <p:txStyles>
    <p:titleStyle>
      <a:lvl1pPr marL="457200" indent="-457200" algn="l" defTabSz="914400" rtl="0" eaLnBrk="1" latinLnBrk="0" hangingPunct="1">
        <a:lnSpc>
          <a:spcPct val="90000"/>
        </a:lnSpc>
        <a:spcBef>
          <a:spcPct val="0"/>
        </a:spcBef>
        <a:buFontTx/>
        <a:buBlip>
          <a:blip r:embed="rId13"/>
        </a:buBlip>
        <a:defRPr sz="3000" b="1" kern="1200">
          <a:solidFill>
            <a:srgbClr val="00A3A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rgbClr val="00A3A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>
            <a:extLst>
              <a:ext uri="{FF2B5EF4-FFF2-40B4-BE49-F238E27FC236}">
                <a16:creationId xmlns:a16="http://schemas.microsoft.com/office/drawing/2014/main" id="{DAD651C9-32F6-424D-94A4-14C1A2CC64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Projet </a:t>
            </a:r>
            <a:r>
              <a:rPr lang="fr-FR" dirty="0" err="1"/>
              <a:t>Holopig</a:t>
            </a:r>
            <a:r>
              <a:rPr lang="fr-FR" dirty="0"/>
              <a:t> – </a:t>
            </a:r>
            <a:r>
              <a:rPr lang="fr-FR" dirty="0" err="1"/>
              <a:t>Metagenome</a:t>
            </a:r>
            <a:r>
              <a:rPr lang="fr-FR" dirty="0"/>
              <a:t>/</a:t>
            </a:r>
            <a:r>
              <a:rPr lang="fr-FR" dirty="0" err="1"/>
              <a:t>Metabolome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1722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9EDA80B-8FA7-4D04-ABEF-0A61BCD82D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69"/>
          <a:stretch/>
        </p:blipFill>
        <p:spPr>
          <a:xfrm>
            <a:off x="3112409" y="985422"/>
            <a:ext cx="5731380" cy="419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56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59D8AB4-93E6-40F5-9AE6-23A8FE5C2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090" y="531862"/>
            <a:ext cx="5995618" cy="538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230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C4F285E-8D07-4F82-8ECB-2B921FAC4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50" y="1154181"/>
            <a:ext cx="11787700" cy="2274819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1F687DE-5CF0-481E-A301-676445E7AB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5533"/>
          <a:stretch/>
        </p:blipFill>
        <p:spPr>
          <a:xfrm>
            <a:off x="3627731" y="3751902"/>
            <a:ext cx="3145932" cy="235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807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666FF1D1-0EA3-4C60-880D-3C9C3A4D0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686" y="678983"/>
            <a:ext cx="10856628" cy="517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005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43192" y="149638"/>
            <a:ext cx="10216343" cy="888251"/>
          </a:xfrm>
        </p:spPr>
        <p:txBody>
          <a:bodyPr/>
          <a:lstStyle/>
          <a:p>
            <a:r>
              <a:rPr lang="fr-FR" dirty="0"/>
              <a:t>Contexte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D561F7C-C5B7-4D60-B293-FBD87D8C7C95}"/>
              </a:ext>
            </a:extLst>
          </p:cNvPr>
          <p:cNvSpPr/>
          <p:nvPr/>
        </p:nvSpPr>
        <p:spPr>
          <a:xfrm>
            <a:off x="7918847" y="2385698"/>
            <a:ext cx="570286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b="1" dirty="0"/>
              <a:t>Colistine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Antibiotique ciblant les bactéries Gram 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Utilisé contre les infections par les </a:t>
            </a:r>
            <a:r>
              <a:rPr lang="fr-FR" sz="1400" dirty="0" err="1"/>
              <a:t>enterobactéries</a:t>
            </a:r>
            <a:endParaRPr lang="fr-FR" sz="1400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26D4E96-F425-439A-B602-CC61D185787A}"/>
              </a:ext>
            </a:extLst>
          </p:cNvPr>
          <p:cNvSpPr/>
          <p:nvPr/>
        </p:nvSpPr>
        <p:spPr>
          <a:xfrm>
            <a:off x="8144890" y="3068903"/>
            <a:ext cx="227017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i="1" dirty="0" err="1">
                <a:solidFill>
                  <a:srgbClr val="000000"/>
                </a:solidFill>
              </a:rPr>
              <a:t>Rhouma</a:t>
            </a:r>
            <a:r>
              <a:rPr lang="fr-FR" sz="1100" i="1" dirty="0">
                <a:solidFill>
                  <a:srgbClr val="000000"/>
                </a:solidFill>
              </a:rPr>
              <a:t> et al., Front </a:t>
            </a:r>
            <a:r>
              <a:rPr lang="fr-FR" sz="1100" i="1" dirty="0" err="1">
                <a:solidFill>
                  <a:srgbClr val="000000"/>
                </a:solidFill>
              </a:rPr>
              <a:t>microbiol</a:t>
            </a:r>
            <a:r>
              <a:rPr lang="fr-FR" sz="1100" i="1" dirty="0">
                <a:solidFill>
                  <a:srgbClr val="000000"/>
                </a:solidFill>
              </a:rPr>
              <a:t>, 2016</a:t>
            </a:r>
            <a:endParaRPr lang="fr-FR" sz="1100" dirty="0"/>
          </a:p>
        </p:txBody>
      </p:sp>
      <p:pic>
        <p:nvPicPr>
          <p:cNvPr id="93" name="Image 92">
            <a:extLst>
              <a:ext uri="{FF2B5EF4-FFF2-40B4-BE49-F238E27FC236}">
                <a16:creationId xmlns:a16="http://schemas.microsoft.com/office/drawing/2014/main" id="{F9D6934D-937E-42FC-A124-509612743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643" y="1107898"/>
            <a:ext cx="567752" cy="500391"/>
          </a:xfrm>
          <a:prstGeom prst="rect">
            <a:avLst/>
          </a:prstGeom>
        </p:spPr>
      </p:pic>
      <p:cxnSp>
        <p:nvCxnSpPr>
          <p:cNvPr id="94" name="Connecteur droit avec flèche 93">
            <a:extLst>
              <a:ext uri="{FF2B5EF4-FFF2-40B4-BE49-F238E27FC236}">
                <a16:creationId xmlns:a16="http://schemas.microsoft.com/office/drawing/2014/main" id="{01143E2A-52E5-497B-A2D0-EB82316F8714}"/>
              </a:ext>
            </a:extLst>
          </p:cNvPr>
          <p:cNvCxnSpPr/>
          <p:nvPr/>
        </p:nvCxnSpPr>
        <p:spPr>
          <a:xfrm>
            <a:off x="7749083" y="961689"/>
            <a:ext cx="29051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ZoneTexte 94">
            <a:extLst>
              <a:ext uri="{FF2B5EF4-FFF2-40B4-BE49-F238E27FC236}">
                <a16:creationId xmlns:a16="http://schemas.microsoft.com/office/drawing/2014/main" id="{5FE90252-E651-463D-9016-14044AC5F94D}"/>
              </a:ext>
            </a:extLst>
          </p:cNvPr>
          <p:cNvSpPr txBox="1"/>
          <p:nvPr/>
        </p:nvSpPr>
        <p:spPr>
          <a:xfrm>
            <a:off x="7336262" y="609342"/>
            <a:ext cx="9208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Naissance</a:t>
            </a:r>
          </a:p>
        </p:txBody>
      </p:sp>
      <p:sp>
        <p:nvSpPr>
          <p:cNvPr id="96" name="Rectangle : coins arrondis 95">
            <a:extLst>
              <a:ext uri="{FF2B5EF4-FFF2-40B4-BE49-F238E27FC236}">
                <a16:creationId xmlns:a16="http://schemas.microsoft.com/office/drawing/2014/main" id="{996C52D8-1BD9-444F-BDD1-82F40B3053E9}"/>
              </a:ext>
            </a:extLst>
          </p:cNvPr>
          <p:cNvSpPr/>
          <p:nvPr/>
        </p:nvSpPr>
        <p:spPr>
          <a:xfrm>
            <a:off x="7782414" y="1037889"/>
            <a:ext cx="2782581" cy="26388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7" name="Rectangle : coins arrondis 96">
            <a:extLst>
              <a:ext uri="{FF2B5EF4-FFF2-40B4-BE49-F238E27FC236}">
                <a16:creationId xmlns:a16="http://schemas.microsoft.com/office/drawing/2014/main" id="{ACAC2B80-08C4-4205-A2A1-79C90AA55098}"/>
              </a:ext>
            </a:extLst>
          </p:cNvPr>
          <p:cNvSpPr/>
          <p:nvPr/>
        </p:nvSpPr>
        <p:spPr>
          <a:xfrm>
            <a:off x="7782414" y="1371387"/>
            <a:ext cx="2782581" cy="263881"/>
          </a:xfrm>
          <a:prstGeom prst="roundRect">
            <a:avLst/>
          </a:prstGeom>
          <a:solidFill>
            <a:srgbClr val="FF7C8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8" name="ZoneTexte 97">
            <a:extLst>
              <a:ext uri="{FF2B5EF4-FFF2-40B4-BE49-F238E27FC236}">
                <a16:creationId xmlns:a16="http://schemas.microsoft.com/office/drawing/2014/main" id="{E76DF288-1ED4-4F7E-A83A-639601DEABA3}"/>
              </a:ext>
            </a:extLst>
          </p:cNvPr>
          <p:cNvSpPr txBox="1"/>
          <p:nvPr/>
        </p:nvSpPr>
        <p:spPr>
          <a:xfrm>
            <a:off x="8865768" y="976648"/>
            <a:ext cx="5394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/>
              <a:t>Eau </a:t>
            </a:r>
          </a:p>
        </p:txBody>
      </p:sp>
      <p:sp>
        <p:nvSpPr>
          <p:cNvPr id="99" name="ZoneTexte 98">
            <a:extLst>
              <a:ext uri="{FF2B5EF4-FFF2-40B4-BE49-F238E27FC236}">
                <a16:creationId xmlns:a16="http://schemas.microsoft.com/office/drawing/2014/main" id="{A9C5BF62-DD62-47A5-8474-79C4D19C79DB}"/>
              </a:ext>
            </a:extLst>
          </p:cNvPr>
          <p:cNvSpPr txBox="1"/>
          <p:nvPr/>
        </p:nvSpPr>
        <p:spPr>
          <a:xfrm>
            <a:off x="8683209" y="1319208"/>
            <a:ext cx="9630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/>
              <a:t>Colistine </a:t>
            </a:r>
          </a:p>
        </p:txBody>
      </p:sp>
      <p:sp>
        <p:nvSpPr>
          <p:cNvPr id="100" name="ZoneTexte 99">
            <a:extLst>
              <a:ext uri="{FF2B5EF4-FFF2-40B4-BE49-F238E27FC236}">
                <a16:creationId xmlns:a16="http://schemas.microsoft.com/office/drawing/2014/main" id="{D80E10E5-3A4D-403E-B764-70FB62CB7B1F}"/>
              </a:ext>
            </a:extLst>
          </p:cNvPr>
          <p:cNvSpPr txBox="1"/>
          <p:nvPr/>
        </p:nvSpPr>
        <p:spPr>
          <a:xfrm>
            <a:off x="7918847" y="1903679"/>
            <a:ext cx="2593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i="1" dirty="0"/>
              <a:t>Administration orale quotidienne</a:t>
            </a:r>
          </a:p>
        </p:txBody>
      </p:sp>
      <p:cxnSp>
        <p:nvCxnSpPr>
          <p:cNvPr id="101" name="Connecteur droit avec flèche 100">
            <a:extLst>
              <a:ext uri="{FF2B5EF4-FFF2-40B4-BE49-F238E27FC236}">
                <a16:creationId xmlns:a16="http://schemas.microsoft.com/office/drawing/2014/main" id="{AE800CC8-CB87-47C3-9F5C-AD6446C9F4F1}"/>
              </a:ext>
            </a:extLst>
          </p:cNvPr>
          <p:cNvCxnSpPr/>
          <p:nvPr/>
        </p:nvCxnSpPr>
        <p:spPr>
          <a:xfrm flipV="1">
            <a:off x="7954177" y="1670661"/>
            <a:ext cx="0" cy="264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necteur droit avec flèche 101">
            <a:extLst>
              <a:ext uri="{FF2B5EF4-FFF2-40B4-BE49-F238E27FC236}">
                <a16:creationId xmlns:a16="http://schemas.microsoft.com/office/drawing/2014/main" id="{D096DC16-4679-4320-93B3-A4054AC1843F}"/>
              </a:ext>
            </a:extLst>
          </p:cNvPr>
          <p:cNvCxnSpPr/>
          <p:nvPr/>
        </p:nvCxnSpPr>
        <p:spPr>
          <a:xfrm flipV="1">
            <a:off x="8358487" y="1670661"/>
            <a:ext cx="0" cy="264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necteur droit avec flèche 102">
            <a:extLst>
              <a:ext uri="{FF2B5EF4-FFF2-40B4-BE49-F238E27FC236}">
                <a16:creationId xmlns:a16="http://schemas.microsoft.com/office/drawing/2014/main" id="{1CB37993-BD4A-4E0F-9E72-168911ED4110}"/>
              </a:ext>
            </a:extLst>
          </p:cNvPr>
          <p:cNvCxnSpPr/>
          <p:nvPr/>
        </p:nvCxnSpPr>
        <p:spPr>
          <a:xfrm flipV="1">
            <a:off x="8762797" y="1670661"/>
            <a:ext cx="0" cy="264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eur droit avec flèche 103">
            <a:extLst>
              <a:ext uri="{FF2B5EF4-FFF2-40B4-BE49-F238E27FC236}">
                <a16:creationId xmlns:a16="http://schemas.microsoft.com/office/drawing/2014/main" id="{9CB6FA72-7052-499D-BB63-0EB871AA65E0}"/>
              </a:ext>
            </a:extLst>
          </p:cNvPr>
          <p:cNvCxnSpPr/>
          <p:nvPr/>
        </p:nvCxnSpPr>
        <p:spPr>
          <a:xfrm flipV="1">
            <a:off x="9167107" y="1670661"/>
            <a:ext cx="0" cy="264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necteur droit avec flèche 104">
            <a:extLst>
              <a:ext uri="{FF2B5EF4-FFF2-40B4-BE49-F238E27FC236}">
                <a16:creationId xmlns:a16="http://schemas.microsoft.com/office/drawing/2014/main" id="{A8D7D83B-AAC4-42FD-9F1A-FE41492BE0E7}"/>
              </a:ext>
            </a:extLst>
          </p:cNvPr>
          <p:cNvCxnSpPr/>
          <p:nvPr/>
        </p:nvCxnSpPr>
        <p:spPr>
          <a:xfrm flipV="1">
            <a:off x="9571417" y="1670661"/>
            <a:ext cx="0" cy="264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eur droit avec flèche 105">
            <a:extLst>
              <a:ext uri="{FF2B5EF4-FFF2-40B4-BE49-F238E27FC236}">
                <a16:creationId xmlns:a16="http://schemas.microsoft.com/office/drawing/2014/main" id="{05A8DC82-1006-40D0-8BA7-063AF2206F04}"/>
              </a:ext>
            </a:extLst>
          </p:cNvPr>
          <p:cNvCxnSpPr/>
          <p:nvPr/>
        </p:nvCxnSpPr>
        <p:spPr>
          <a:xfrm flipV="1">
            <a:off x="9975727" y="1670661"/>
            <a:ext cx="0" cy="264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necteur droit avec flèche 106">
            <a:extLst>
              <a:ext uri="{FF2B5EF4-FFF2-40B4-BE49-F238E27FC236}">
                <a16:creationId xmlns:a16="http://schemas.microsoft.com/office/drawing/2014/main" id="{5C828AB4-AB6A-43C7-B092-4ED2B2D59AD9}"/>
              </a:ext>
            </a:extLst>
          </p:cNvPr>
          <p:cNvCxnSpPr/>
          <p:nvPr/>
        </p:nvCxnSpPr>
        <p:spPr>
          <a:xfrm flipV="1">
            <a:off x="10380035" y="1670661"/>
            <a:ext cx="0" cy="264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ZoneTexte 108">
            <a:extLst>
              <a:ext uri="{FF2B5EF4-FFF2-40B4-BE49-F238E27FC236}">
                <a16:creationId xmlns:a16="http://schemas.microsoft.com/office/drawing/2014/main" id="{B228E7D1-3BC3-421B-BE43-B282D3798E51}"/>
              </a:ext>
            </a:extLst>
          </p:cNvPr>
          <p:cNvSpPr txBox="1"/>
          <p:nvPr/>
        </p:nvSpPr>
        <p:spPr>
          <a:xfrm>
            <a:off x="10163117" y="609816"/>
            <a:ext cx="982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Jour 7</a:t>
            </a:r>
          </a:p>
        </p:txBody>
      </p:sp>
      <p:cxnSp>
        <p:nvCxnSpPr>
          <p:cNvPr id="110" name="Connecteur droit 109">
            <a:extLst>
              <a:ext uri="{FF2B5EF4-FFF2-40B4-BE49-F238E27FC236}">
                <a16:creationId xmlns:a16="http://schemas.microsoft.com/office/drawing/2014/main" id="{BD182113-3E5F-47D8-8F61-B81401D7365E}"/>
              </a:ext>
            </a:extLst>
          </p:cNvPr>
          <p:cNvCxnSpPr/>
          <p:nvPr/>
        </p:nvCxnSpPr>
        <p:spPr>
          <a:xfrm>
            <a:off x="4232130" y="4073879"/>
            <a:ext cx="0" cy="6221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AE6CBFD5-F47A-41DC-AACD-EA961DB6DFE5}"/>
              </a:ext>
            </a:extLst>
          </p:cNvPr>
          <p:cNvCxnSpPr/>
          <p:nvPr/>
        </p:nvCxnSpPr>
        <p:spPr>
          <a:xfrm>
            <a:off x="4232130" y="4384942"/>
            <a:ext cx="109728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Connecteur droit 112">
            <a:extLst>
              <a:ext uri="{FF2B5EF4-FFF2-40B4-BE49-F238E27FC236}">
                <a16:creationId xmlns:a16="http://schemas.microsoft.com/office/drawing/2014/main" id="{68A8622D-F104-4A69-A474-4F19E7083B94}"/>
              </a:ext>
            </a:extLst>
          </p:cNvPr>
          <p:cNvCxnSpPr/>
          <p:nvPr/>
        </p:nvCxnSpPr>
        <p:spPr>
          <a:xfrm>
            <a:off x="5329415" y="3975244"/>
            <a:ext cx="0" cy="7207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Connecteur droit avec flèche 114">
            <a:extLst>
              <a:ext uri="{FF2B5EF4-FFF2-40B4-BE49-F238E27FC236}">
                <a16:creationId xmlns:a16="http://schemas.microsoft.com/office/drawing/2014/main" id="{48633EE2-5054-40C9-B6C3-A85ED5555CAC}"/>
              </a:ext>
            </a:extLst>
          </p:cNvPr>
          <p:cNvCxnSpPr/>
          <p:nvPr/>
        </p:nvCxnSpPr>
        <p:spPr>
          <a:xfrm>
            <a:off x="5329415" y="3975244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Connecteur droit avec flèche 115">
            <a:extLst>
              <a:ext uri="{FF2B5EF4-FFF2-40B4-BE49-F238E27FC236}">
                <a16:creationId xmlns:a16="http://schemas.microsoft.com/office/drawing/2014/main" id="{70AC92C6-4DB5-4481-AFEC-4CE527360B61}"/>
              </a:ext>
            </a:extLst>
          </p:cNvPr>
          <p:cNvCxnSpPr/>
          <p:nvPr/>
        </p:nvCxnSpPr>
        <p:spPr>
          <a:xfrm>
            <a:off x="5329415" y="4696005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7" name="ZoneTexte 116">
            <a:extLst>
              <a:ext uri="{FF2B5EF4-FFF2-40B4-BE49-F238E27FC236}">
                <a16:creationId xmlns:a16="http://schemas.microsoft.com/office/drawing/2014/main" id="{02E5DE80-A025-4289-AC25-DD55611D373E}"/>
              </a:ext>
            </a:extLst>
          </p:cNvPr>
          <p:cNvSpPr txBox="1"/>
          <p:nvPr/>
        </p:nvSpPr>
        <p:spPr>
          <a:xfrm>
            <a:off x="6034327" y="3832354"/>
            <a:ext cx="3535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/>
              <a:t>Metabolomique</a:t>
            </a:r>
            <a:r>
              <a:rPr lang="fr-FR" sz="1400" dirty="0"/>
              <a:t> par spectrométrie de masse </a:t>
            </a:r>
          </a:p>
        </p:txBody>
      </p:sp>
      <p:sp>
        <p:nvSpPr>
          <p:cNvPr id="118" name="ZoneTexte 117">
            <a:extLst>
              <a:ext uri="{FF2B5EF4-FFF2-40B4-BE49-F238E27FC236}">
                <a16:creationId xmlns:a16="http://schemas.microsoft.com/office/drawing/2014/main" id="{944831D0-5CED-49F3-94A8-791A0D17C01F}"/>
              </a:ext>
            </a:extLst>
          </p:cNvPr>
          <p:cNvSpPr txBox="1"/>
          <p:nvPr/>
        </p:nvSpPr>
        <p:spPr>
          <a:xfrm>
            <a:off x="5989299" y="4536565"/>
            <a:ext cx="33566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Métagénomique par séquençage long </a:t>
            </a:r>
            <a:r>
              <a:rPr lang="fr-FR" sz="1400" dirty="0" err="1"/>
              <a:t>read</a:t>
            </a:r>
            <a:r>
              <a:rPr lang="fr-FR" sz="1400" dirty="0"/>
              <a:t> </a:t>
            </a:r>
          </a:p>
        </p:txBody>
      </p:sp>
      <p:cxnSp>
        <p:nvCxnSpPr>
          <p:cNvPr id="119" name="Connecteur droit 118">
            <a:extLst>
              <a:ext uri="{FF2B5EF4-FFF2-40B4-BE49-F238E27FC236}">
                <a16:creationId xmlns:a16="http://schemas.microsoft.com/office/drawing/2014/main" id="{F7FDBE3E-DC58-41F4-B551-678AE0B7535F}"/>
              </a:ext>
            </a:extLst>
          </p:cNvPr>
          <p:cNvCxnSpPr>
            <a:cxnSpLocks/>
          </p:cNvCxnSpPr>
          <p:nvPr/>
        </p:nvCxnSpPr>
        <p:spPr>
          <a:xfrm>
            <a:off x="9279977" y="4726656"/>
            <a:ext cx="35658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Connecteur droit 119">
            <a:extLst>
              <a:ext uri="{FF2B5EF4-FFF2-40B4-BE49-F238E27FC236}">
                <a16:creationId xmlns:a16="http://schemas.microsoft.com/office/drawing/2014/main" id="{5CC36511-3778-4498-BEE1-53F95830A89C}"/>
              </a:ext>
            </a:extLst>
          </p:cNvPr>
          <p:cNvCxnSpPr/>
          <p:nvPr/>
        </p:nvCxnSpPr>
        <p:spPr>
          <a:xfrm>
            <a:off x="9636562" y="4361348"/>
            <a:ext cx="0" cy="7207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" name="Connecteur droit avec flèche 120">
            <a:extLst>
              <a:ext uri="{FF2B5EF4-FFF2-40B4-BE49-F238E27FC236}">
                <a16:creationId xmlns:a16="http://schemas.microsoft.com/office/drawing/2014/main" id="{2F748BAB-5DE9-4013-8100-C3CB4D5FAB0B}"/>
              </a:ext>
            </a:extLst>
          </p:cNvPr>
          <p:cNvCxnSpPr/>
          <p:nvPr/>
        </p:nvCxnSpPr>
        <p:spPr>
          <a:xfrm>
            <a:off x="9636562" y="4361348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Connecteur droit avec flèche 121">
            <a:extLst>
              <a:ext uri="{FF2B5EF4-FFF2-40B4-BE49-F238E27FC236}">
                <a16:creationId xmlns:a16="http://schemas.microsoft.com/office/drawing/2014/main" id="{C6F5A25D-6E8E-4483-A37C-90641268344A}"/>
              </a:ext>
            </a:extLst>
          </p:cNvPr>
          <p:cNvCxnSpPr/>
          <p:nvPr/>
        </p:nvCxnSpPr>
        <p:spPr>
          <a:xfrm>
            <a:off x="9636562" y="5082109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ZoneTexte 123">
            <a:extLst>
              <a:ext uri="{FF2B5EF4-FFF2-40B4-BE49-F238E27FC236}">
                <a16:creationId xmlns:a16="http://schemas.microsoft.com/office/drawing/2014/main" id="{7F2C9816-0834-47B9-BFBF-7AC1DF910938}"/>
              </a:ext>
            </a:extLst>
          </p:cNvPr>
          <p:cNvSpPr txBox="1"/>
          <p:nvPr/>
        </p:nvSpPr>
        <p:spPr>
          <a:xfrm>
            <a:off x="10302529" y="4202749"/>
            <a:ext cx="1574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Profil taxonomique</a:t>
            </a:r>
          </a:p>
        </p:txBody>
      </p:sp>
      <p:sp>
        <p:nvSpPr>
          <p:cNvPr id="125" name="ZoneTexte 124">
            <a:extLst>
              <a:ext uri="{FF2B5EF4-FFF2-40B4-BE49-F238E27FC236}">
                <a16:creationId xmlns:a16="http://schemas.microsoft.com/office/drawing/2014/main" id="{DACCC01E-2D13-48BB-9595-79DC3BD6EA85}"/>
              </a:ext>
            </a:extLst>
          </p:cNvPr>
          <p:cNvSpPr txBox="1"/>
          <p:nvPr/>
        </p:nvSpPr>
        <p:spPr>
          <a:xfrm>
            <a:off x="10284632" y="4928220"/>
            <a:ext cx="13882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Profil </a:t>
            </a:r>
            <a:r>
              <a:rPr lang="fr-FR" sz="1400" dirty="0" err="1"/>
              <a:t>fonctionel</a:t>
            </a:r>
            <a:r>
              <a:rPr lang="fr-FR" sz="1400" dirty="0"/>
              <a:t> </a:t>
            </a:r>
          </a:p>
        </p:txBody>
      </p:sp>
      <p:pic>
        <p:nvPicPr>
          <p:cNvPr id="126" name="Image 125">
            <a:extLst>
              <a:ext uri="{FF2B5EF4-FFF2-40B4-BE49-F238E27FC236}">
                <a16:creationId xmlns:a16="http://schemas.microsoft.com/office/drawing/2014/main" id="{30CC5D06-2DD5-40EE-AC8E-91C36BCFB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19" y="1137266"/>
            <a:ext cx="5254010" cy="2155740"/>
          </a:xfrm>
          <a:prstGeom prst="rect">
            <a:avLst/>
          </a:prstGeom>
        </p:spPr>
      </p:pic>
      <p:sp>
        <p:nvSpPr>
          <p:cNvPr id="127" name="ZoneTexte 126">
            <a:extLst>
              <a:ext uri="{FF2B5EF4-FFF2-40B4-BE49-F238E27FC236}">
                <a16:creationId xmlns:a16="http://schemas.microsoft.com/office/drawing/2014/main" id="{E593BF95-5290-474A-80BF-A80791AF03D7}"/>
              </a:ext>
            </a:extLst>
          </p:cNvPr>
          <p:cNvSpPr txBox="1"/>
          <p:nvPr/>
        </p:nvSpPr>
        <p:spPr>
          <a:xfrm>
            <a:off x="10571334" y="1027510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n=18</a:t>
            </a:r>
          </a:p>
        </p:txBody>
      </p:sp>
      <p:pic>
        <p:nvPicPr>
          <p:cNvPr id="128" name="Image 127">
            <a:extLst>
              <a:ext uri="{FF2B5EF4-FFF2-40B4-BE49-F238E27FC236}">
                <a16:creationId xmlns:a16="http://schemas.microsoft.com/office/drawing/2014/main" id="{9502AD8F-6434-4100-9C0F-E3E19EBBAF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508" y="3758891"/>
            <a:ext cx="4555451" cy="2155740"/>
          </a:xfrm>
          <a:prstGeom prst="rect">
            <a:avLst/>
          </a:prstGeom>
        </p:spPr>
      </p:pic>
      <p:sp>
        <p:nvSpPr>
          <p:cNvPr id="129" name="Rectangle 128">
            <a:extLst>
              <a:ext uri="{FF2B5EF4-FFF2-40B4-BE49-F238E27FC236}">
                <a16:creationId xmlns:a16="http://schemas.microsoft.com/office/drawing/2014/main" id="{92CC8B6E-78BB-417B-9E2D-D0C1BFAE5A24}"/>
              </a:ext>
            </a:extLst>
          </p:cNvPr>
          <p:cNvSpPr/>
          <p:nvPr/>
        </p:nvSpPr>
        <p:spPr>
          <a:xfrm>
            <a:off x="1652047" y="5914631"/>
            <a:ext cx="215636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i="1" dirty="0">
                <a:solidFill>
                  <a:srgbClr val="000000"/>
                </a:solidFill>
              </a:rPr>
              <a:t>Levy et al., </a:t>
            </a:r>
            <a:r>
              <a:rPr lang="fr-FR" sz="1100" i="1" dirty="0" err="1">
                <a:solidFill>
                  <a:srgbClr val="000000"/>
                </a:solidFill>
              </a:rPr>
              <a:t>Curr</a:t>
            </a:r>
            <a:r>
              <a:rPr lang="fr-FR" sz="1100" i="1" dirty="0">
                <a:solidFill>
                  <a:srgbClr val="000000"/>
                </a:solidFill>
              </a:rPr>
              <a:t> </a:t>
            </a:r>
            <a:r>
              <a:rPr lang="fr-FR" sz="1100" i="1" dirty="0" err="1">
                <a:solidFill>
                  <a:srgbClr val="000000"/>
                </a:solidFill>
              </a:rPr>
              <a:t>Opin</a:t>
            </a:r>
            <a:r>
              <a:rPr lang="fr-FR" sz="1100" i="1" dirty="0">
                <a:solidFill>
                  <a:srgbClr val="000000"/>
                </a:solidFill>
              </a:rPr>
              <a:t> </a:t>
            </a:r>
            <a:r>
              <a:rPr lang="fr-FR" sz="1100" i="1" dirty="0" err="1">
                <a:solidFill>
                  <a:srgbClr val="000000"/>
                </a:solidFill>
              </a:rPr>
              <a:t>Microb</a:t>
            </a:r>
            <a:r>
              <a:rPr lang="fr-FR" sz="1100" i="1" dirty="0">
                <a:solidFill>
                  <a:srgbClr val="000000"/>
                </a:solidFill>
              </a:rPr>
              <a:t>, 2017</a:t>
            </a:r>
            <a:endParaRPr lang="fr-FR" sz="1100" dirty="0"/>
          </a:p>
        </p:txBody>
      </p:sp>
      <p:sp>
        <p:nvSpPr>
          <p:cNvPr id="130" name="ZoneTexte 129">
            <a:extLst>
              <a:ext uri="{FF2B5EF4-FFF2-40B4-BE49-F238E27FC236}">
                <a16:creationId xmlns:a16="http://schemas.microsoft.com/office/drawing/2014/main" id="{E4F140C1-4118-4F1E-B821-25D47BB694B3}"/>
              </a:ext>
            </a:extLst>
          </p:cNvPr>
          <p:cNvSpPr txBox="1"/>
          <p:nvPr/>
        </p:nvSpPr>
        <p:spPr>
          <a:xfrm>
            <a:off x="10593133" y="1315202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n=16</a:t>
            </a:r>
          </a:p>
        </p:txBody>
      </p:sp>
    </p:spTree>
    <p:extLst>
      <p:ext uri="{BB962C8B-B14F-4D97-AF65-F5344CB8AC3E}">
        <p14:creationId xmlns:p14="http://schemas.microsoft.com/office/powerpoint/2010/main" val="470147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2" grpId="0"/>
      <p:bldP spid="95" grpId="0"/>
      <p:bldP spid="96" grpId="0" animBg="1"/>
      <p:bldP spid="97" grpId="0" animBg="1"/>
      <p:bldP spid="98" grpId="0"/>
      <p:bldP spid="99" grpId="0"/>
      <p:bldP spid="100" grpId="0"/>
      <p:bldP spid="109" grpId="0"/>
      <p:bldP spid="117" grpId="0"/>
      <p:bldP spid="118" grpId="0"/>
      <p:bldP spid="124" grpId="0"/>
      <p:bldP spid="125" grpId="0"/>
      <p:bldP spid="127" grpId="0"/>
      <p:bldP spid="129" grpId="0"/>
      <p:bldP spid="1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39DE7D-49D2-4ADE-851D-1EC079D3E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Metabolomics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8DA66BB-A1F6-48DA-B401-952359B61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501" y="1253065"/>
            <a:ext cx="9154581" cy="453209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F5BBD25-6B77-416C-AC44-D6F9F379F2B2}"/>
              </a:ext>
            </a:extLst>
          </p:cNvPr>
          <p:cNvSpPr txBox="1"/>
          <p:nvPr/>
        </p:nvSpPr>
        <p:spPr>
          <a:xfrm>
            <a:off x="2353901" y="853223"/>
            <a:ext cx="1202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METADATA</a:t>
            </a:r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978D4974-7258-4261-8076-7A77867E0424}"/>
              </a:ext>
            </a:extLst>
          </p:cNvPr>
          <p:cNvCxnSpPr/>
          <p:nvPr/>
        </p:nvCxnSpPr>
        <p:spPr>
          <a:xfrm>
            <a:off x="1439501" y="1213839"/>
            <a:ext cx="2553077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C99564C3-F940-431B-A0CB-F09A88510E71}"/>
              </a:ext>
            </a:extLst>
          </p:cNvPr>
          <p:cNvSpPr txBox="1"/>
          <p:nvPr/>
        </p:nvSpPr>
        <p:spPr>
          <a:xfrm>
            <a:off x="4986368" y="854190"/>
            <a:ext cx="5533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>
                <a:solidFill>
                  <a:srgbClr val="00A3A6"/>
                </a:solidFill>
              </a:rPr>
              <a:t>Metabolites</a:t>
            </a:r>
            <a:r>
              <a:rPr lang="fr-FR" b="1" dirty="0">
                <a:solidFill>
                  <a:srgbClr val="00A3A6"/>
                </a:solidFill>
              </a:rPr>
              <a:t> (relative concentrations) … 819 </a:t>
            </a:r>
            <a:r>
              <a:rPr lang="fr-FR" b="1" dirty="0" err="1">
                <a:solidFill>
                  <a:srgbClr val="00A3A6"/>
                </a:solidFill>
              </a:rPr>
              <a:t>metabolites</a:t>
            </a:r>
            <a:endParaRPr lang="fr-FR" b="1" dirty="0">
              <a:solidFill>
                <a:srgbClr val="00A3A6"/>
              </a:solidFill>
            </a:endParaRP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00AF6B31-B6EE-4FD0-A844-5F8AC789C636}"/>
              </a:ext>
            </a:extLst>
          </p:cNvPr>
          <p:cNvCxnSpPr>
            <a:cxnSpLocks/>
          </p:cNvCxnSpPr>
          <p:nvPr/>
        </p:nvCxnSpPr>
        <p:spPr>
          <a:xfrm>
            <a:off x="4087472" y="1205123"/>
            <a:ext cx="6432655" cy="0"/>
          </a:xfrm>
          <a:prstGeom prst="straightConnector1">
            <a:avLst/>
          </a:prstGeom>
          <a:ln>
            <a:solidFill>
              <a:srgbClr val="00A3A6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F3C460AC-4B4B-4E6C-8641-6134CEA1DCAF}"/>
              </a:ext>
            </a:extLst>
          </p:cNvPr>
          <p:cNvSpPr txBox="1"/>
          <p:nvPr/>
        </p:nvSpPr>
        <p:spPr>
          <a:xfrm rot="16200000">
            <a:off x="430574" y="3535100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70C0"/>
                </a:solidFill>
              </a:rPr>
              <a:t>34 </a:t>
            </a:r>
            <a:r>
              <a:rPr lang="fr-FR" b="1" dirty="0" err="1">
                <a:solidFill>
                  <a:srgbClr val="0070C0"/>
                </a:solidFill>
              </a:rPr>
              <a:t>Samples</a:t>
            </a:r>
            <a:endParaRPr lang="fr-FR" b="1" dirty="0">
              <a:solidFill>
                <a:srgbClr val="0070C0"/>
              </a:solidFill>
            </a:endParaRP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D54938B3-981A-4E5E-AD55-C5842892582E}"/>
              </a:ext>
            </a:extLst>
          </p:cNvPr>
          <p:cNvCxnSpPr>
            <a:cxnSpLocks/>
          </p:cNvCxnSpPr>
          <p:nvPr/>
        </p:nvCxnSpPr>
        <p:spPr>
          <a:xfrm>
            <a:off x="1339915" y="1309651"/>
            <a:ext cx="0" cy="4418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45E11A55-90B0-49BB-98B2-5A8BF3FABCE4}"/>
              </a:ext>
            </a:extLst>
          </p:cNvPr>
          <p:cNvSpPr txBox="1"/>
          <p:nvPr/>
        </p:nvSpPr>
        <p:spPr>
          <a:xfrm>
            <a:off x="2235080" y="6032694"/>
            <a:ext cx="7880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u="sng" dirty="0"/>
              <a:t>Concentration relatives : </a:t>
            </a:r>
          </a:p>
          <a:p>
            <a:pPr marL="171450" indent="-171450" algn="ctr">
              <a:buFontTx/>
              <a:buChar char="-"/>
            </a:pPr>
            <a:r>
              <a:rPr lang="fr-FR" sz="1200" i="1" dirty="0"/>
              <a:t>Permet de comparer la concentration d’un métabolites entre deux échantillons </a:t>
            </a:r>
          </a:p>
          <a:p>
            <a:pPr marL="171450" indent="-171450" algn="ctr">
              <a:buFontTx/>
              <a:buChar char="-"/>
            </a:pPr>
            <a:r>
              <a:rPr lang="fr-FR" sz="1200" i="1" dirty="0"/>
              <a:t>Ne permet pas de comparer les concentrations de deux métabolites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F9E57F-07ED-49DB-BBBE-CC853FC8C6E0}"/>
              </a:ext>
            </a:extLst>
          </p:cNvPr>
          <p:cNvSpPr/>
          <p:nvPr/>
        </p:nvSpPr>
        <p:spPr>
          <a:xfrm>
            <a:off x="3556731" y="365369"/>
            <a:ext cx="16558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ighlight>
                  <a:srgbClr val="FFFF00"/>
                </a:highlight>
              </a:rPr>
              <a:t>Metabolites.csv</a:t>
            </a:r>
          </a:p>
        </p:txBody>
      </p:sp>
    </p:spTree>
    <p:extLst>
      <p:ext uri="{BB962C8B-B14F-4D97-AF65-F5344CB8AC3E}">
        <p14:creationId xmlns:p14="http://schemas.microsoft.com/office/powerpoint/2010/main" val="2549054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CB532F-368E-4C1C-AB69-10F4F5561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Metagenomics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463B9C0-B145-481B-94E7-CC688CE9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254" y="955901"/>
            <a:ext cx="7290068" cy="529397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54D56A2-E968-45CC-BC33-FEAA19C4E70A}"/>
              </a:ext>
            </a:extLst>
          </p:cNvPr>
          <p:cNvSpPr/>
          <p:nvPr/>
        </p:nvSpPr>
        <p:spPr>
          <a:xfrm>
            <a:off x="2511817" y="6446752"/>
            <a:ext cx="231826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100" i="1" dirty="0" err="1">
                <a:solidFill>
                  <a:srgbClr val="000000"/>
                </a:solidFill>
              </a:rPr>
              <a:t>Quince</a:t>
            </a:r>
            <a:r>
              <a:rPr lang="fr-FR" sz="1100" i="1" dirty="0">
                <a:solidFill>
                  <a:srgbClr val="000000"/>
                </a:solidFill>
              </a:rPr>
              <a:t> et al., Nature </a:t>
            </a:r>
            <a:r>
              <a:rPr lang="fr-FR" sz="1100" i="1" dirty="0" err="1">
                <a:solidFill>
                  <a:srgbClr val="000000"/>
                </a:solidFill>
              </a:rPr>
              <a:t>Biotechnol</a:t>
            </a:r>
            <a:r>
              <a:rPr lang="fr-FR" sz="1100" i="1" dirty="0">
                <a:solidFill>
                  <a:srgbClr val="000000"/>
                </a:solidFill>
              </a:rPr>
              <a:t> 2017</a:t>
            </a:r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3047047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CB532F-368E-4C1C-AB69-10F4F5561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Metagenomics</a:t>
            </a:r>
            <a:r>
              <a:rPr lang="fr-FR" dirty="0"/>
              <a:t> – </a:t>
            </a:r>
            <a:r>
              <a:rPr lang="fr-FR" dirty="0" err="1"/>
              <a:t>taxonomic</a:t>
            </a:r>
            <a:r>
              <a:rPr lang="fr-FR" dirty="0"/>
              <a:t> profile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C89EDA-05AF-4C87-9DFE-05DB1C1EDF00}"/>
              </a:ext>
            </a:extLst>
          </p:cNvPr>
          <p:cNvSpPr/>
          <p:nvPr/>
        </p:nvSpPr>
        <p:spPr>
          <a:xfrm>
            <a:off x="832542" y="843992"/>
            <a:ext cx="3965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err="1">
                <a:highlight>
                  <a:srgbClr val="FFFF00"/>
                </a:highlight>
              </a:rPr>
              <a:t>quantification_by_contig_lineage_all.tsv</a:t>
            </a:r>
            <a:endParaRPr lang="fr-FR" dirty="0">
              <a:highlight>
                <a:srgbClr val="FFFF00"/>
              </a:highlight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D1E8740-4117-4BE1-87F4-A24C95803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42" y="1875184"/>
            <a:ext cx="9858181" cy="346029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FBC014C-B75C-4A1A-BF8F-979E6923CC04}"/>
              </a:ext>
            </a:extLst>
          </p:cNvPr>
          <p:cNvSpPr txBox="1"/>
          <p:nvPr/>
        </p:nvSpPr>
        <p:spPr>
          <a:xfrm rot="16200000">
            <a:off x="-784329" y="3579490"/>
            <a:ext cx="2595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>
                <a:solidFill>
                  <a:srgbClr val="00A3A6"/>
                </a:solidFill>
              </a:rPr>
              <a:t>Taxonomic</a:t>
            </a:r>
            <a:r>
              <a:rPr lang="fr-FR" b="1" dirty="0">
                <a:solidFill>
                  <a:srgbClr val="00A3A6"/>
                </a:solidFill>
              </a:rPr>
              <a:t> group (&gt;2000)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CF3B54CD-0105-416F-90E2-A02E89F2ABB2}"/>
              </a:ext>
            </a:extLst>
          </p:cNvPr>
          <p:cNvCxnSpPr>
            <a:cxnSpLocks/>
          </p:cNvCxnSpPr>
          <p:nvPr/>
        </p:nvCxnSpPr>
        <p:spPr>
          <a:xfrm>
            <a:off x="742579" y="1875184"/>
            <a:ext cx="613" cy="3380397"/>
          </a:xfrm>
          <a:prstGeom prst="straightConnector1">
            <a:avLst/>
          </a:prstGeom>
          <a:ln>
            <a:solidFill>
              <a:srgbClr val="00A3A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7E150E75-D62C-414A-83EF-C6DCB8B16600}"/>
              </a:ext>
            </a:extLst>
          </p:cNvPr>
          <p:cNvSpPr txBox="1"/>
          <p:nvPr/>
        </p:nvSpPr>
        <p:spPr>
          <a:xfrm>
            <a:off x="2238491" y="1371326"/>
            <a:ext cx="1130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Taxonomy</a:t>
            </a:r>
            <a:endParaRPr lang="fr-FR" dirty="0">
              <a:solidFill>
                <a:srgbClr val="FF0000"/>
              </a:solidFill>
            </a:endParaRP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1E7D3E0-688A-4411-9982-68AF3C58DE7D}"/>
              </a:ext>
            </a:extLst>
          </p:cNvPr>
          <p:cNvCxnSpPr>
            <a:cxnSpLocks/>
          </p:cNvCxnSpPr>
          <p:nvPr/>
        </p:nvCxnSpPr>
        <p:spPr>
          <a:xfrm>
            <a:off x="880207" y="1740658"/>
            <a:ext cx="404690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6DF12F63-64F8-42C5-8B2A-6A0448DF6CBC}"/>
              </a:ext>
            </a:extLst>
          </p:cNvPr>
          <p:cNvCxnSpPr>
            <a:cxnSpLocks/>
          </p:cNvCxnSpPr>
          <p:nvPr/>
        </p:nvCxnSpPr>
        <p:spPr>
          <a:xfrm>
            <a:off x="4927107" y="1740658"/>
            <a:ext cx="22726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472F4686-BCE1-4E2F-B713-8F25DC4C452D}"/>
              </a:ext>
            </a:extLst>
          </p:cNvPr>
          <p:cNvSpPr txBox="1"/>
          <p:nvPr/>
        </p:nvSpPr>
        <p:spPr>
          <a:xfrm>
            <a:off x="5498325" y="1355150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chemeClr val="accent1"/>
                </a:solidFill>
              </a:rPr>
              <a:t>Sample</a:t>
            </a:r>
            <a:r>
              <a:rPr lang="fr-FR" dirty="0">
                <a:solidFill>
                  <a:schemeClr val="accent1"/>
                </a:solidFill>
              </a:rPr>
              <a:t> 1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F559BE89-83FD-449A-B59B-384C660286BC}"/>
              </a:ext>
            </a:extLst>
          </p:cNvPr>
          <p:cNvCxnSpPr>
            <a:cxnSpLocks/>
          </p:cNvCxnSpPr>
          <p:nvPr/>
        </p:nvCxnSpPr>
        <p:spPr>
          <a:xfrm>
            <a:off x="7358271" y="1740658"/>
            <a:ext cx="22726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84A25004-850D-4AC4-8CD0-A3E933F6B35E}"/>
              </a:ext>
            </a:extLst>
          </p:cNvPr>
          <p:cNvSpPr txBox="1"/>
          <p:nvPr/>
        </p:nvSpPr>
        <p:spPr>
          <a:xfrm>
            <a:off x="10245243" y="1412855"/>
            <a:ext cx="116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chemeClr val="accent1"/>
                </a:solidFill>
              </a:rPr>
              <a:t>Sample</a:t>
            </a:r>
            <a:r>
              <a:rPr lang="fr-FR" dirty="0">
                <a:solidFill>
                  <a:schemeClr val="accent1"/>
                </a:solidFill>
              </a:rPr>
              <a:t> 34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E0D6FD8-4E91-49FE-8956-2413DCF3B01B}"/>
              </a:ext>
            </a:extLst>
          </p:cNvPr>
          <p:cNvSpPr txBox="1"/>
          <p:nvPr/>
        </p:nvSpPr>
        <p:spPr>
          <a:xfrm>
            <a:off x="9837913" y="133785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1"/>
                </a:solidFill>
              </a:rPr>
              <a:t>…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1CDD113C-5B91-49B7-A9B2-77EE47DA90FF}"/>
              </a:ext>
            </a:extLst>
          </p:cNvPr>
          <p:cNvSpPr txBox="1"/>
          <p:nvPr/>
        </p:nvSpPr>
        <p:spPr>
          <a:xfrm>
            <a:off x="8081889" y="1507550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chemeClr val="accent1"/>
                </a:solidFill>
              </a:rPr>
              <a:t>Sample</a:t>
            </a:r>
            <a:r>
              <a:rPr lang="fr-FR" dirty="0">
                <a:solidFill>
                  <a:schemeClr val="accent1"/>
                </a:solidFill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889707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251937-7F16-4F86-8FD4-EE661D727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Metagenomics</a:t>
            </a:r>
            <a:r>
              <a:rPr lang="fr-FR" dirty="0"/>
              <a:t> – </a:t>
            </a:r>
            <a:r>
              <a:rPr lang="fr-FR" dirty="0" err="1"/>
              <a:t>taxonomic</a:t>
            </a:r>
            <a:r>
              <a:rPr lang="fr-FR" dirty="0"/>
              <a:t> profile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B99D523-AD39-42DF-B148-0621AC790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41" y="1640719"/>
            <a:ext cx="10992833" cy="70298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4815D40-306F-492F-88E8-81664BA8EA79}"/>
              </a:ext>
            </a:extLst>
          </p:cNvPr>
          <p:cNvSpPr txBox="1"/>
          <p:nvPr/>
        </p:nvSpPr>
        <p:spPr>
          <a:xfrm>
            <a:off x="10582182" y="1363720"/>
            <a:ext cx="9130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dirty="0"/>
              <a:t>Profondeur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A3A6B23-C681-42DD-B0B8-54C65B81F727}"/>
              </a:ext>
            </a:extLst>
          </p:cNvPr>
          <p:cNvSpPr txBox="1"/>
          <p:nvPr/>
        </p:nvSpPr>
        <p:spPr>
          <a:xfrm>
            <a:off x="9855829" y="1180047"/>
            <a:ext cx="726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dirty="0"/>
              <a:t>Nombre</a:t>
            </a:r>
          </a:p>
          <a:p>
            <a:r>
              <a:rPr lang="fr-FR" sz="1200" b="1" dirty="0"/>
              <a:t> lectures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DA76C90-BE61-40F6-B2A8-4FEED73CF2D7}"/>
              </a:ext>
            </a:extLst>
          </p:cNvPr>
          <p:cNvSpPr txBox="1"/>
          <p:nvPr/>
        </p:nvSpPr>
        <p:spPr>
          <a:xfrm>
            <a:off x="9182604" y="1179054"/>
            <a:ext cx="726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dirty="0"/>
              <a:t>Nombre</a:t>
            </a:r>
          </a:p>
          <a:p>
            <a:r>
              <a:rPr lang="fr-FR" sz="1200" b="1" dirty="0"/>
              <a:t> contigs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1BCF8E-3045-43E4-9130-90183153FE5D}"/>
              </a:ext>
            </a:extLst>
          </p:cNvPr>
          <p:cNvSpPr txBox="1"/>
          <p:nvPr/>
        </p:nvSpPr>
        <p:spPr>
          <a:xfrm>
            <a:off x="3053332" y="1419001"/>
            <a:ext cx="72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genre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6AC90F3-B7DC-4B7B-98E9-B99915FC177C}"/>
              </a:ext>
            </a:extLst>
          </p:cNvPr>
          <p:cNvSpPr txBox="1"/>
          <p:nvPr/>
        </p:nvSpPr>
        <p:spPr>
          <a:xfrm>
            <a:off x="3829905" y="1406458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espèce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9FB95F1-2E92-4BC5-A129-A1776F374396}"/>
              </a:ext>
            </a:extLst>
          </p:cNvPr>
          <p:cNvSpPr txBox="1"/>
          <p:nvPr/>
        </p:nvSpPr>
        <p:spPr>
          <a:xfrm>
            <a:off x="2213326" y="1434347"/>
            <a:ext cx="85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Famille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C605AC3-5770-4633-A47F-B3320A9972C0}"/>
              </a:ext>
            </a:extLst>
          </p:cNvPr>
          <p:cNvSpPr txBox="1"/>
          <p:nvPr/>
        </p:nvSpPr>
        <p:spPr>
          <a:xfrm>
            <a:off x="653914" y="1346164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Phlum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2451A0F-5919-45E0-AED9-8E4F5B46551B}"/>
              </a:ext>
            </a:extLst>
          </p:cNvPr>
          <p:cNvSpPr txBox="1"/>
          <p:nvPr/>
        </p:nvSpPr>
        <p:spPr>
          <a:xfrm>
            <a:off x="1323578" y="2804376"/>
            <a:ext cx="95604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u="sng" dirty="0"/>
              <a:t>Abondances relatives</a:t>
            </a:r>
          </a:p>
          <a:p>
            <a:pPr marL="171450" indent="-171450" algn="ctr">
              <a:buFontTx/>
              <a:buChar char="-"/>
            </a:pPr>
            <a:r>
              <a:rPr lang="fr-FR" sz="1200" i="1" dirty="0"/>
              <a:t>La profondeur de séquençage est variable pour chaque échantillon </a:t>
            </a:r>
          </a:p>
          <a:p>
            <a:pPr marL="171450" indent="-171450" algn="ctr">
              <a:buFontTx/>
              <a:buChar char="-"/>
            </a:pPr>
            <a:r>
              <a:rPr lang="fr-FR" sz="1200" i="1" dirty="0"/>
              <a:t>Pour calculer les abondances relatives il faut diviser le nombre de lecture pour un taxa par la somme des </a:t>
            </a:r>
            <a:r>
              <a:rPr lang="fr-FR" sz="1200" i="1" dirty="0" err="1"/>
              <a:t>reads</a:t>
            </a:r>
            <a:r>
              <a:rPr lang="fr-FR" sz="1200" i="1" dirty="0"/>
              <a:t> dans l’échantillon</a:t>
            </a:r>
          </a:p>
          <a:p>
            <a:pPr marL="171450" indent="-171450" algn="ctr">
              <a:buFontTx/>
              <a:buChar char="-"/>
            </a:pPr>
            <a:r>
              <a:rPr lang="fr-FR" sz="1200" i="1" dirty="0"/>
              <a:t>Agglomérer les séquences au niveau Phylum, Famille, Genre et Espèce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42DAA57-669D-45E6-B9BC-17BF044B4386}"/>
              </a:ext>
            </a:extLst>
          </p:cNvPr>
          <p:cNvSpPr txBox="1"/>
          <p:nvPr/>
        </p:nvSpPr>
        <p:spPr>
          <a:xfrm>
            <a:off x="8187171" y="1140740"/>
            <a:ext cx="674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dirty="0"/>
              <a:t>Noms</a:t>
            </a:r>
          </a:p>
          <a:p>
            <a:r>
              <a:rPr lang="fr-FR" sz="1200" b="1" dirty="0"/>
              <a:t> contigs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0BB9D26-27D5-46F3-B877-573E39A24AD0}"/>
              </a:ext>
            </a:extLst>
          </p:cNvPr>
          <p:cNvSpPr txBox="1"/>
          <p:nvPr/>
        </p:nvSpPr>
        <p:spPr>
          <a:xfrm>
            <a:off x="6234064" y="1132887"/>
            <a:ext cx="606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dirty="0"/>
              <a:t>Codes </a:t>
            </a:r>
          </a:p>
          <a:p>
            <a:r>
              <a:rPr lang="fr-FR" sz="1200" b="1" dirty="0" err="1"/>
              <a:t>taxo</a:t>
            </a:r>
            <a:endParaRPr lang="fr-FR" sz="1200" b="1" dirty="0"/>
          </a:p>
        </p:txBody>
      </p:sp>
    </p:spTree>
    <p:extLst>
      <p:ext uri="{BB962C8B-B14F-4D97-AF65-F5344CB8AC3E}">
        <p14:creationId xmlns:p14="http://schemas.microsoft.com/office/powerpoint/2010/main" val="3741628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251937-7F16-4F86-8FD4-EE661D727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Metagenomics</a:t>
            </a:r>
            <a:r>
              <a:rPr lang="fr-FR" dirty="0"/>
              <a:t> – </a:t>
            </a:r>
            <a:r>
              <a:rPr lang="fr-FR" dirty="0" err="1"/>
              <a:t>functional</a:t>
            </a:r>
            <a:r>
              <a:rPr lang="fr-FR" dirty="0"/>
              <a:t> profiles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70F36421-5EBD-4F9B-87EB-6599B1814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82" y="1037889"/>
            <a:ext cx="4876800" cy="280733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554E22C-BA98-48C1-9949-672DBD230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312" y="2240536"/>
            <a:ext cx="10534650" cy="22669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3271B95-6589-43EE-BE52-27B35B231AAB}"/>
              </a:ext>
            </a:extLst>
          </p:cNvPr>
          <p:cNvSpPr/>
          <p:nvPr/>
        </p:nvSpPr>
        <p:spPr>
          <a:xfrm>
            <a:off x="6994219" y="409097"/>
            <a:ext cx="4704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err="1">
                <a:highlight>
                  <a:srgbClr val="FFFF00"/>
                </a:highlight>
              </a:rPr>
              <a:t>Quantifications_and_functional_annotations.tsv</a:t>
            </a:r>
            <a:endParaRPr lang="fr-FR" dirty="0">
              <a:highlight>
                <a:srgbClr val="FFFF00"/>
              </a:highlight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9060E2D1-C48C-40BD-9F5C-F0A1762906E3}"/>
              </a:ext>
            </a:extLst>
          </p:cNvPr>
          <p:cNvSpPr txBox="1"/>
          <p:nvPr/>
        </p:nvSpPr>
        <p:spPr>
          <a:xfrm>
            <a:off x="6994219" y="982953"/>
            <a:ext cx="1817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  <a:r>
              <a:rPr lang="fr-FR" baseline="30000" dirty="0"/>
              <a:t>7 </a:t>
            </a:r>
            <a:r>
              <a:rPr lang="fr-FR" dirty="0"/>
              <a:t>gènes (lignes)</a:t>
            </a:r>
            <a:endParaRPr lang="fr-FR" baseline="300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E47A342-13D7-448A-9C6D-D8ECA312EFB9}"/>
              </a:ext>
            </a:extLst>
          </p:cNvPr>
          <p:cNvSpPr txBox="1"/>
          <p:nvPr/>
        </p:nvSpPr>
        <p:spPr>
          <a:xfrm>
            <a:off x="1399090" y="5294634"/>
            <a:ext cx="95604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u="sng" dirty="0"/>
              <a:t>Abondances relatives des gènes</a:t>
            </a:r>
          </a:p>
          <a:p>
            <a:pPr marL="171450" indent="-171450" algn="ctr">
              <a:buFontTx/>
              <a:buChar char="-"/>
            </a:pPr>
            <a:r>
              <a:rPr lang="fr-FR" sz="1200" i="1" dirty="0"/>
              <a:t>La profondeur de séquençage est variable pour chaque échantillon </a:t>
            </a:r>
          </a:p>
          <a:p>
            <a:pPr marL="171450" indent="-171450" algn="ctr">
              <a:buFontTx/>
              <a:buChar char="-"/>
            </a:pPr>
            <a:r>
              <a:rPr lang="fr-FR" sz="1200" i="1" dirty="0"/>
              <a:t>Pour calculer les abondances relatives il faut diviser le nombre de lecture pour un taxa par la somme des </a:t>
            </a:r>
            <a:r>
              <a:rPr lang="fr-FR" sz="1200" i="1" dirty="0" err="1"/>
              <a:t>reads</a:t>
            </a:r>
            <a:r>
              <a:rPr lang="fr-FR" sz="1200" i="1" dirty="0"/>
              <a:t> dans l’échantillon</a:t>
            </a:r>
          </a:p>
          <a:p>
            <a:pPr marL="171450" indent="-171450" algn="ctr">
              <a:buFontTx/>
              <a:buChar char="-"/>
            </a:pPr>
            <a:r>
              <a:rPr lang="fr-FR" sz="1200" i="1" dirty="0"/>
              <a:t>Agglomérer les gènes par fonction (EC, KEGG_KO, </a:t>
            </a:r>
            <a:r>
              <a:rPr lang="fr-FR" sz="1200" i="1" dirty="0" err="1"/>
              <a:t>KEGG_Pathway</a:t>
            </a:r>
            <a:r>
              <a:rPr lang="fr-FR" sz="1200" i="1" dirty="0"/>
              <a:t>, KEGG module, KEGG </a:t>
            </a:r>
            <a:r>
              <a:rPr lang="fr-FR" sz="1200" i="1" dirty="0" err="1"/>
              <a:t>reaction</a:t>
            </a:r>
            <a:r>
              <a:rPr lang="fr-FR" sz="1200" i="1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25852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FE5089-2BC7-48E0-91FA-668F85F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Objectifs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03DA38-50D3-4815-845B-ED5F480D9442}"/>
              </a:ext>
            </a:extLst>
          </p:cNvPr>
          <p:cNvSpPr/>
          <p:nvPr/>
        </p:nvSpPr>
        <p:spPr>
          <a:xfrm>
            <a:off x="1606858" y="2136339"/>
            <a:ext cx="980094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fr-FR" dirty="0">
                <a:latin typeface="Calibri" panose="020F0502020204030204" pitchFamily="34" charset="0"/>
                <a:ea typeface="Times New Roman" panose="02020603050405020304" pitchFamily="18" charset="0"/>
              </a:rPr>
              <a:t>Quelle est la composition taxonomique du microbiote primo-colonisant ?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fr-FR" dirty="0">
                <a:latin typeface="Calibri" panose="020F0502020204030204" pitchFamily="34" charset="0"/>
                <a:ea typeface="Times New Roman" panose="02020603050405020304" pitchFamily="18" charset="0"/>
              </a:rPr>
              <a:t>Quelles sont les fonctions métaboliques du microbiote primo-colonisant ? 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fr-FR" dirty="0">
                <a:latin typeface="Calibri" panose="020F0502020204030204" pitchFamily="34" charset="0"/>
                <a:ea typeface="Times New Roman" panose="02020603050405020304" pitchFamily="18" charset="0"/>
              </a:rPr>
              <a:t>Quels sont les gènes bactériens dont l’abondance est corrélée à la concentration des métabolites identifiés ?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fr-FR" dirty="0">
                <a:latin typeface="Calibri" panose="020F0502020204030204" pitchFamily="34" charset="0"/>
                <a:ea typeface="Times New Roman" panose="02020603050405020304" pitchFamily="18" charset="0"/>
              </a:rPr>
              <a:t>Quelles bactéries expriment les gènes impliqués dans la productions des métabolites identifiés ?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770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6690E85-AE6F-4A2B-BE30-DCE27210E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81" y="1010933"/>
            <a:ext cx="8566951" cy="423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0010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3950</TotalTime>
  <Words>334</Words>
  <Application>Microsoft Office PowerPoint</Application>
  <PresentationFormat>Grand écran</PresentationFormat>
  <Paragraphs>67</Paragraphs>
  <Slides>13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Raleway</vt:lpstr>
      <vt:lpstr>Times New Roman</vt:lpstr>
      <vt:lpstr>Thème Office</vt:lpstr>
      <vt:lpstr>Projet Holopig – Metagenome/Metabolome</vt:lpstr>
      <vt:lpstr>Contexte</vt:lpstr>
      <vt:lpstr>Metabolomics</vt:lpstr>
      <vt:lpstr>Metagenomics</vt:lpstr>
      <vt:lpstr>Metagenomics – taxonomic profile</vt:lpstr>
      <vt:lpstr>Metagenomics – taxonomic profile</vt:lpstr>
      <vt:lpstr>Metagenomics – functional profiles</vt:lpstr>
      <vt:lpstr>Objectifs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arnaud</dc:creator>
  <cp:lastModifiedBy>Martin Beaumont</cp:lastModifiedBy>
  <cp:revision>284</cp:revision>
  <dcterms:created xsi:type="dcterms:W3CDTF">2019-12-11T10:12:20Z</dcterms:created>
  <dcterms:modified xsi:type="dcterms:W3CDTF">2022-11-30T09:01:44Z</dcterms:modified>
</cp:coreProperties>
</file>

<file path=docProps/thumbnail.jpeg>
</file>